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  <p:sldId id="259" r:id="rId3"/>
    <p:sldId id="262" r:id="rId4"/>
    <p:sldId id="263" r:id="rId5"/>
    <p:sldId id="270" r:id="rId6"/>
    <p:sldId id="265" r:id="rId7"/>
    <p:sldId id="264" r:id="rId8"/>
    <p:sldId id="269" r:id="rId9"/>
    <p:sldId id="260" r:id="rId10"/>
    <p:sldId id="266" r:id="rId11"/>
    <p:sldId id="274" r:id="rId12"/>
    <p:sldId id="267" r:id="rId13"/>
    <p:sldId id="268" r:id="rId14"/>
    <p:sldId id="271" r:id="rId15"/>
    <p:sldId id="261" r:id="rId16"/>
    <p:sldId id="27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5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3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3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3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8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9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1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2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4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4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24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194" y="681218"/>
            <a:ext cx="10993549" cy="2275834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dirty="0">
                <a:latin typeface="Palatino Linotype" panose="02040502050505030304" pitchFamily="18" charset="0"/>
              </a:rPr>
              <a:t>Некоторые Реакции с участием </a:t>
            </a:r>
            <a:r>
              <a:rPr lang="en-US" dirty="0">
                <a:latin typeface="Palatino Linotype" panose="02040502050505030304" pitchFamily="18" charset="0"/>
              </a:rPr>
              <a:t>h</a:t>
            </a:r>
            <a:r>
              <a:rPr lang="en-US" baseline="-25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so</a:t>
            </a:r>
            <a:r>
              <a:rPr lang="en-US" baseline="-25000" dirty="0">
                <a:latin typeface="Palatino Linotype" panose="02040502050505030304" pitchFamily="18" charset="0"/>
              </a:rPr>
              <a:t>4</a:t>
            </a:r>
            <a:r>
              <a:rPr lang="en-US" dirty="0">
                <a:latin typeface="Palatino Linotype" panose="02040502050505030304" pitchFamily="18" charset="0"/>
              </a:rPr>
              <a:t>, Nh</a:t>
            </a:r>
            <a:r>
              <a:rPr lang="en-US" baseline="-25000" dirty="0">
                <a:latin typeface="Palatino Linotype" panose="02040502050505030304" pitchFamily="18" charset="0"/>
              </a:rPr>
              <a:t>3</a:t>
            </a:r>
            <a:r>
              <a:rPr lang="en-US" dirty="0">
                <a:latin typeface="Palatino Linotype" panose="02040502050505030304" pitchFamily="18" charset="0"/>
              </a:rPr>
              <a:t>, hno</a:t>
            </a:r>
            <a:r>
              <a:rPr lang="en-US" baseline="-25000" dirty="0">
                <a:latin typeface="Palatino Linotype" panose="02040502050505030304" pitchFamily="18" charset="0"/>
              </a:rPr>
              <a:t>3</a:t>
            </a:r>
            <a:r>
              <a:rPr lang="en-US" dirty="0">
                <a:latin typeface="Palatino Linotype" panose="02040502050505030304" pitchFamily="18" charset="0"/>
              </a:rPr>
              <a:t> &amp;</a:t>
            </a:r>
            <a:r>
              <a:rPr lang="ru-RU" dirty="0">
                <a:latin typeface="Palatino Linotype" panose="02040502050505030304" pitchFamily="18" charset="0"/>
              </a:rPr>
              <a:t> </a:t>
            </a:r>
            <a:r>
              <a:rPr lang="en-US" dirty="0">
                <a:latin typeface="Palatino Linotype" panose="02040502050505030304" pitchFamily="18" charset="0"/>
              </a:rPr>
              <a:t>Nh</a:t>
            </a:r>
            <a:r>
              <a:rPr lang="en-US" baseline="-25000" dirty="0">
                <a:latin typeface="Palatino Linotype" panose="02040502050505030304" pitchFamily="18" charset="0"/>
              </a:rPr>
              <a:t>2</a:t>
            </a:r>
            <a:r>
              <a:rPr lang="en-US" baseline="30000" dirty="0">
                <a:latin typeface="Palatino Linotype" panose="02040502050505030304" pitchFamily="18" charset="0"/>
              </a:rPr>
              <a:t>–</a:t>
            </a:r>
            <a:r>
              <a:rPr lang="en-US" dirty="0">
                <a:latin typeface="Palatino Linotype" panose="02040502050505030304" pitchFamily="18" charset="0"/>
              </a:rPr>
              <a:t>, –</a:t>
            </a:r>
            <a:r>
              <a:rPr lang="en-US" dirty="0" err="1">
                <a:latin typeface="Palatino Linotype" panose="02040502050505030304" pitchFamily="18" charset="0"/>
              </a:rPr>
              <a:t>c≡n</a:t>
            </a:r>
            <a:endParaRPr lang="ru-RU" baseline="-25000" dirty="0">
              <a:latin typeface="Palatino Linotype" panose="0204050205050503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33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580" y="5386142"/>
            <a:ext cx="4311040" cy="13769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Нитрование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3300594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u="sng" dirty="0">
                <a:latin typeface="Palatino Linotype" panose="02040502050505030304" pitchFamily="18" charset="0"/>
              </a:rPr>
              <a:t>Нитрование </a:t>
            </a:r>
            <a:r>
              <a:rPr lang="ru-RU" sz="2400" b="1" u="sng" dirty="0" err="1">
                <a:latin typeface="Palatino Linotype" panose="02040502050505030304" pitchFamily="18" charset="0"/>
              </a:rPr>
              <a:t>алканов</a:t>
            </a:r>
            <a:r>
              <a:rPr lang="ru-RU" sz="2400" b="1" u="sng" dirty="0">
                <a:latin typeface="Palatino Linotype" panose="02040502050505030304" pitchFamily="18" charset="0"/>
              </a:rPr>
              <a:t>:</a:t>
            </a: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r>
              <a:rPr lang="ru-RU" sz="2400" b="1" u="sng" dirty="0">
                <a:latin typeface="Palatino Linotype" panose="02040502050505030304" pitchFamily="18" charset="0"/>
              </a:rPr>
              <a:t>Нитрование бензола:</a:t>
            </a: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r>
              <a:rPr lang="ru-RU" sz="2400" b="1" u="sng" dirty="0">
                <a:latin typeface="Palatino Linotype" panose="02040502050505030304" pitchFamily="18" charset="0"/>
              </a:rPr>
              <a:t>Нитрование фенола:</a:t>
            </a:r>
          </a:p>
          <a:p>
            <a:endParaRPr lang="ru-RU" sz="2400" b="1" dirty="0">
              <a:latin typeface="Palatino Linotype" panose="020405020505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060" y="1941015"/>
            <a:ext cx="6264758" cy="11645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b="11433"/>
          <a:stretch/>
        </p:blipFill>
        <p:spPr>
          <a:xfrm>
            <a:off x="4335424" y="3047707"/>
            <a:ext cx="6352222" cy="14712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5008" y="4539559"/>
            <a:ext cx="3900225" cy="222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890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*</a:t>
            </a:r>
            <a:r>
              <a:rPr lang="ru-RU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Реакция Зинина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1443" y="2523150"/>
            <a:ext cx="6929113" cy="3373184"/>
          </a:xfrm>
        </p:spPr>
      </p:pic>
    </p:spTree>
    <p:extLst>
      <p:ext uri="{BB962C8B-B14F-4D97-AF65-F5344CB8AC3E}">
        <p14:creationId xmlns:p14="http://schemas.microsoft.com/office/powerpoint/2010/main" val="1009763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475" y="2249104"/>
            <a:ext cx="9061650" cy="21327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12897"/>
            <a:ext cx="11029615" cy="3371353"/>
          </a:xfrm>
        </p:spPr>
        <p:txBody>
          <a:bodyPr>
            <a:normAutofit/>
          </a:bodyPr>
          <a:lstStyle/>
          <a:p>
            <a:r>
              <a:rPr lang="ru-RU" sz="2400" b="1" u="sng" dirty="0">
                <a:latin typeface="Palatino Linotype" panose="02040502050505030304" pitchFamily="18" charset="0"/>
              </a:rPr>
              <a:t>Получение нитроглицерина:</a:t>
            </a: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r>
              <a:rPr lang="ru-RU" sz="2400" b="1" u="sng" baseline="30000" dirty="0">
                <a:latin typeface="Palatino Linotype" panose="02040502050505030304" pitchFamily="18" charset="0"/>
              </a:rPr>
              <a:t>*</a:t>
            </a:r>
            <a:r>
              <a:rPr lang="ru-RU" sz="2400" b="1" u="sng" dirty="0">
                <a:latin typeface="Palatino Linotype" panose="02040502050505030304" pitchFamily="18" charset="0"/>
              </a:rPr>
              <a:t>Получение </a:t>
            </a:r>
            <a:r>
              <a:rPr lang="ru-RU" sz="2400" b="1" u="sng" dirty="0" err="1">
                <a:latin typeface="Palatino Linotype" panose="02040502050505030304" pitchFamily="18" charset="0"/>
              </a:rPr>
              <a:t>нитронафталина</a:t>
            </a:r>
            <a:r>
              <a:rPr lang="ru-RU" sz="2400" b="1" u="sng" dirty="0">
                <a:latin typeface="Palatino Linotype" panose="02040502050505030304" pitchFamily="18" charset="0"/>
              </a:rPr>
              <a:t>: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932168" y="5132977"/>
            <a:ext cx="8196878" cy="1410748"/>
            <a:chOff x="1470176" y="5537474"/>
            <a:chExt cx="5993452" cy="978011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/>
            <a:srcRect t="55726" r="25769" b="15230"/>
            <a:stretch/>
          </p:blipFill>
          <p:spPr>
            <a:xfrm>
              <a:off x="1470176" y="5537474"/>
              <a:ext cx="5993452" cy="97801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602575" y="5749100"/>
              <a:ext cx="1314889" cy="277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H</a:t>
              </a:r>
              <a:r>
                <a:rPr lang="en-US" sz="2000" baseline="-25000" dirty="0"/>
                <a:t>2</a:t>
              </a:r>
              <a:r>
                <a:rPr lang="en-US" sz="2000" dirty="0"/>
                <a:t>SO</a:t>
              </a:r>
              <a:r>
                <a:rPr lang="en-US" sz="2000" baseline="-25000" dirty="0"/>
                <a:t>4</a:t>
              </a:r>
              <a:r>
                <a:rPr lang="en-US" sz="2000" dirty="0"/>
                <a:t>(</a:t>
              </a:r>
              <a:r>
                <a:rPr lang="ru-RU" sz="2000" dirty="0" err="1"/>
                <a:t>конц</a:t>
              </a:r>
              <a:r>
                <a:rPr lang="ru-RU" sz="2000" dirty="0"/>
                <a:t>.)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666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120" t="44311" b="13366"/>
          <a:stretch/>
        </p:blipFill>
        <p:spPr>
          <a:xfrm>
            <a:off x="1696064" y="2432419"/>
            <a:ext cx="8421329" cy="195522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937147"/>
            <a:ext cx="11029615" cy="33354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Гидрирование </a:t>
            </a:r>
            <a:r>
              <a:rPr lang="ru-RU" sz="2800" b="1" u="sng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алкинов</a:t>
            </a:r>
            <a:r>
              <a:rPr lang="ru-RU" sz="28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Получение амидов:</a:t>
            </a:r>
          </a:p>
          <a:p>
            <a:pPr algn="r">
              <a:buFont typeface="Wingdings" panose="05000000000000000000" pitchFamily="2" charset="2"/>
              <a:buChar char="§"/>
            </a:pPr>
            <a:r>
              <a:rPr lang="ru-RU" sz="28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Получение реактива </a:t>
            </a:r>
            <a:r>
              <a:rPr lang="ru-RU" sz="2800" b="1" u="sng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Толленса</a:t>
            </a:r>
            <a:r>
              <a:rPr lang="ru-RU" sz="28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Участие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Nh</a:t>
            </a:r>
            <a:r>
              <a:rPr lang="en-US" sz="3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2" y="4558491"/>
            <a:ext cx="4757724" cy="21181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4491" y="5074865"/>
            <a:ext cx="4960866" cy="168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85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7983" y="3604869"/>
            <a:ext cx="6964150" cy="13250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Реакции с участием реактива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толленса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81192" y="2047759"/>
            <a:ext cx="3710589" cy="4294047"/>
          </a:xfrm>
        </p:spPr>
        <p:txBody>
          <a:bodyPr>
            <a:normAutofit/>
          </a:bodyPr>
          <a:lstStyle/>
          <a:p>
            <a:r>
              <a:rPr lang="ru-RU" sz="2400" b="1" u="sng" dirty="0">
                <a:latin typeface="Palatino Linotype" panose="02040502050505030304" pitchFamily="18" charset="0"/>
              </a:rPr>
              <a:t>С </a:t>
            </a:r>
            <a:r>
              <a:rPr lang="ru-RU" sz="2400" b="1" u="sng" dirty="0" err="1">
                <a:latin typeface="Palatino Linotype" panose="02040502050505030304" pitchFamily="18" charset="0"/>
              </a:rPr>
              <a:t>алкинами</a:t>
            </a:r>
            <a:r>
              <a:rPr lang="ru-RU" sz="2400" b="1" u="sng" dirty="0">
                <a:latin typeface="Palatino Linotype" panose="02040502050505030304" pitchFamily="18" charset="0"/>
              </a:rPr>
              <a:t>:</a:t>
            </a: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r>
              <a:rPr lang="ru-RU" sz="2400" b="1" u="sng" dirty="0">
                <a:latin typeface="Palatino Linotype" panose="02040502050505030304" pitchFamily="18" charset="0"/>
              </a:rPr>
              <a:t>С альдегидами (реакция серебряного зеркала):</a:t>
            </a: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r>
              <a:rPr lang="ru-RU" sz="2400" b="1" u="sng" dirty="0">
                <a:latin typeface="Palatino Linotype" panose="02040502050505030304" pitchFamily="18" charset="0"/>
              </a:rPr>
              <a:t>С муравьиной кислотой: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140" y="5391146"/>
            <a:ext cx="7799504" cy="990172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516140" y="2180495"/>
            <a:ext cx="7132195" cy="1293733"/>
            <a:chOff x="3516141" y="2180496"/>
            <a:chExt cx="5745846" cy="924336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/>
            <a:srcRect b="70581"/>
            <a:stretch/>
          </p:blipFill>
          <p:spPr>
            <a:xfrm>
              <a:off x="3516141" y="2180496"/>
              <a:ext cx="5745846" cy="48896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377479" y="2520057"/>
              <a:ext cx="20115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i="1" dirty="0">
                  <a:latin typeface="Palatino Linotype" panose="02040502050505030304" pitchFamily="18" charset="0"/>
                </a:rPr>
                <a:t>реактив </a:t>
              </a:r>
              <a:r>
                <a:rPr lang="ru-RU" sz="1600" i="1" dirty="0" err="1">
                  <a:latin typeface="Palatino Linotype" panose="02040502050505030304" pitchFamily="18" charset="0"/>
                </a:rPr>
                <a:t>Толленса</a:t>
              </a:r>
              <a:endParaRPr lang="ru-RU" sz="1600" i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89064" y="2520057"/>
              <a:ext cx="14305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i="1" dirty="0" err="1">
                  <a:latin typeface="Palatino Linotype" panose="02040502050505030304" pitchFamily="18" charset="0"/>
                </a:rPr>
                <a:t>ацетиленид</a:t>
              </a:r>
              <a:r>
                <a:rPr lang="ru-RU" sz="1600" i="1" dirty="0">
                  <a:latin typeface="Palatino Linotype" panose="02040502050505030304" pitchFamily="18" charset="0"/>
                </a:rPr>
                <a:t> серебра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4421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89" y="1150375"/>
            <a:ext cx="11029615" cy="870156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Амиды и Нитрилы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1189" y="2212259"/>
            <a:ext cx="11029615" cy="2794818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Взаимодействие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галогенангидридов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карбоновых кислот с аммиаком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Взаимодействие первичных спиртов с аммиаком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Термическое разложение амидов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Реакция Дильса-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Альдера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Цианидный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синтез</a:t>
            </a:r>
          </a:p>
        </p:txBody>
      </p:sp>
    </p:spTree>
    <p:extLst>
      <p:ext uri="{BB962C8B-B14F-4D97-AF65-F5344CB8AC3E}">
        <p14:creationId xmlns:p14="http://schemas.microsoft.com/office/powerpoint/2010/main" val="2522116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571" y="2021949"/>
            <a:ext cx="11383381" cy="41133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Взаимодействие </a:t>
            </a:r>
            <a:r>
              <a:rPr lang="ru-RU" sz="2400" b="1" u="sng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галогенангидридов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карбоновых кислот с аммиаком: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Взаимодействие первичных спиртов с аммиаком: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Гидролиз амидов:</a:t>
            </a:r>
            <a:endParaRPr lang="ru-RU" sz="2400" b="1" u="sng" dirty="0">
              <a:latin typeface="Palatino Linotype" panose="0204050205050503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18545" r="25847" b="44400"/>
          <a:stretch/>
        </p:blipFill>
        <p:spPr>
          <a:xfrm>
            <a:off x="581192" y="4148604"/>
            <a:ext cx="5502518" cy="14631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16832" t="24024" r="17301" b="61011"/>
          <a:stretch/>
        </p:blipFill>
        <p:spPr>
          <a:xfrm>
            <a:off x="3015360" y="2540716"/>
            <a:ext cx="5791530" cy="10766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Амиды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/>
          <a:srcRect l="2787" t="58196" r="2707" b="11410"/>
          <a:stretch/>
        </p:blipFill>
        <p:spPr>
          <a:xfrm>
            <a:off x="4269657" y="5315202"/>
            <a:ext cx="5899355" cy="142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57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Palatino Linotype" panose="02040502050505030304" pitchFamily="18" charset="0"/>
              </a:rPr>
              <a:t>Нитриды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81192" y="1909916"/>
            <a:ext cx="11029615" cy="4505632"/>
          </a:xfrm>
        </p:spPr>
        <p:txBody>
          <a:bodyPr>
            <a:normAutofit/>
          </a:bodyPr>
          <a:lstStyle/>
          <a:p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Термическое разложение амидов:</a:t>
            </a:r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r>
              <a:rPr lang="ru-RU" sz="2400" b="1" u="sng" dirty="0">
                <a:latin typeface="Palatino Linotype" panose="02040502050505030304" pitchFamily="18" charset="0"/>
              </a:rPr>
              <a:t>Реакция Дильса-</a:t>
            </a:r>
            <a:r>
              <a:rPr lang="ru-RU" sz="2400" b="1" u="sng" dirty="0" err="1">
                <a:latin typeface="Palatino Linotype" panose="02040502050505030304" pitchFamily="18" charset="0"/>
              </a:rPr>
              <a:t>Альдера</a:t>
            </a:r>
            <a:r>
              <a:rPr lang="ru-RU" sz="2400" b="1" u="sng" dirty="0">
                <a:latin typeface="Palatino Linotype" panose="02040502050505030304" pitchFamily="18" charset="0"/>
              </a:rPr>
              <a:t>:</a:t>
            </a: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ru-RU" sz="2400" b="1" u="sng" dirty="0">
              <a:latin typeface="Palatino Linotype" panose="02040502050505030304" pitchFamily="18" charset="0"/>
            </a:endParaRPr>
          </a:p>
          <a:p>
            <a:r>
              <a:rPr lang="ru-RU" sz="2400" b="1" u="sng" dirty="0" err="1">
                <a:latin typeface="Palatino Linotype" panose="02040502050505030304" pitchFamily="18" charset="0"/>
              </a:rPr>
              <a:t>Цианидный</a:t>
            </a:r>
            <a:r>
              <a:rPr lang="ru-RU" sz="2400" b="1" u="sng" dirty="0">
                <a:latin typeface="Palatino Linotype" panose="02040502050505030304" pitchFamily="18" charset="0"/>
              </a:rPr>
              <a:t> синтез:</a:t>
            </a:r>
          </a:p>
          <a:p>
            <a:endParaRPr lang="ru-RU" sz="2400" b="1" u="sng" dirty="0">
              <a:latin typeface="Palatino Linotype" panose="02040502050505030304" pitchFamily="18" charset="0"/>
            </a:endParaRPr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216" y="3939388"/>
            <a:ext cx="7662984" cy="14048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816" y="5423161"/>
            <a:ext cx="5857875" cy="12287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7167" y="1794849"/>
            <a:ext cx="4594200" cy="239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313" y="752167"/>
            <a:ext cx="11029615" cy="707922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H</a:t>
            </a:r>
            <a:r>
              <a:rPr lang="en-US" baseline="-25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so</a:t>
            </a:r>
            <a:r>
              <a:rPr lang="en-US" baseline="-25000" dirty="0">
                <a:latin typeface="Palatino Linotype" panose="02040502050505030304" pitchFamily="18" charset="0"/>
              </a:rPr>
              <a:t>4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313" y="1578077"/>
            <a:ext cx="11029615" cy="3510116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Внутримолекулярная дегидратация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Межмолекулярная дегидратация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Гидратация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алкенов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Взаимодействие функциональных производных карбоновых кислот со спиртами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Реакция этерификации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Реакция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кучерова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Окисление перманганатом в кислой среде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Окисление дихроматом в кислой среде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*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Термическое разложение щавелевой кислоты</a:t>
            </a:r>
          </a:p>
        </p:txBody>
      </p:sp>
    </p:spTree>
    <p:extLst>
      <p:ext uri="{BB962C8B-B14F-4D97-AF65-F5344CB8AC3E}">
        <p14:creationId xmlns:p14="http://schemas.microsoft.com/office/powerpoint/2010/main" val="389875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401" y="4665260"/>
            <a:ext cx="5064723" cy="219152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990" y="2567626"/>
            <a:ext cx="7402442" cy="130243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560" y="4224943"/>
            <a:ext cx="6461164" cy="1291572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SO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как катализатор</a:t>
            </a:r>
            <a:endParaRPr lang="ru-RU" sz="32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42453" y="1976284"/>
            <a:ext cx="11466870" cy="27432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Внутримолекулярная дегидратация: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Межмолекулярная дегидратация:</a:t>
            </a:r>
          </a:p>
          <a:p>
            <a:pPr algn="r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Гидратация </a:t>
            </a:r>
            <a:r>
              <a:rPr lang="ru-RU" sz="2400" b="1" u="sng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алкенов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7591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774" y="4798918"/>
            <a:ext cx="9146302" cy="1966455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81192" y="1865672"/>
            <a:ext cx="8820905" cy="399312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Реакция этерификации: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Реакция </a:t>
            </a:r>
            <a:r>
              <a:rPr lang="ru-RU" sz="2400" b="1" u="sng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Кучерова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:</a:t>
            </a:r>
            <a:endParaRPr lang="ru-RU" sz="2400" u="sng" dirty="0">
              <a:latin typeface="Palatino Linotype" panose="02040502050505030304" pitchFamily="18" charset="0"/>
            </a:endParaRPr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327" y="2622529"/>
            <a:ext cx="7291331" cy="198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6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Взаимодействие ацетилена с ацетоном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959271"/>
            <a:ext cx="11029615" cy="191218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Palatino Linotype" panose="02040502050505030304" pitchFamily="18" charset="0"/>
              </a:rPr>
              <a:t>Молекула ацетилена присоединяется к поляризованным двойным связям других молекул карбонильной группы. На первой стадии образуется ацетиленовый спирт, гидрирование и  последующая дегидратация в присутствии серной кислоты которого приводит к образованию изопрена: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512" y="3709219"/>
            <a:ext cx="9148886" cy="290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4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87" y="4949671"/>
            <a:ext cx="7411158" cy="16256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Взаимодействие функциональных производных карбоновых кислот со спиртами под действием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</a:t>
            </a:r>
            <a:r>
              <a:rPr lang="en-U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SO</a:t>
            </a:r>
            <a:r>
              <a:rPr lang="en-U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4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270" y="3155512"/>
            <a:ext cx="5988162" cy="192476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387" y="1959091"/>
            <a:ext cx="5982106" cy="155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9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Окисление в кислой среде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020530"/>
            <a:ext cx="11029615" cy="2964425"/>
          </a:xfrm>
        </p:spPr>
        <p:txBody>
          <a:bodyPr>
            <a:normAutofit/>
          </a:bodyPr>
          <a:lstStyle/>
          <a:p>
            <a:r>
              <a:rPr lang="ru-RU" sz="2400" b="1" u="sng" dirty="0">
                <a:latin typeface="Palatino Linotype" panose="02040502050505030304" pitchFamily="18" charset="0"/>
              </a:rPr>
              <a:t>перманганатом калия:</a:t>
            </a: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endParaRPr lang="ru-RU" sz="2400" b="1" u="sng" dirty="0">
              <a:latin typeface="Palatino Linotype" panose="02040502050505030304" pitchFamily="18" charset="0"/>
            </a:endParaRPr>
          </a:p>
          <a:p>
            <a:r>
              <a:rPr lang="ru-RU" sz="2400" b="1" u="sng" dirty="0">
                <a:latin typeface="Palatino Linotype" panose="02040502050505030304" pitchFamily="18" charset="0"/>
              </a:rPr>
              <a:t>дихроматом калия: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471" y="1956370"/>
            <a:ext cx="3776994" cy="23655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55" y="2683592"/>
            <a:ext cx="4763722" cy="1638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768" y="4919348"/>
            <a:ext cx="8701542" cy="14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1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1" y="702156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ru-RU" sz="3200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*</a:t>
            </a:r>
            <a:r>
              <a:rPr lang="ru-RU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Термическое разложение Щавелевой кислоты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944367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Palatino Linotype" panose="02040502050505030304" pitchFamily="18" charset="0"/>
              </a:rPr>
              <a:t>При нагревании с концентрированной серной кислотой щавелевая кислота разлагается на оксиды углерода </a:t>
            </a:r>
            <a:r>
              <a:rPr lang="en-US" sz="2400" b="1" dirty="0">
                <a:latin typeface="Palatino Linotype" panose="02040502050505030304" pitchFamily="18" charset="0"/>
              </a:rPr>
              <a:t>(II) </a:t>
            </a:r>
            <a:r>
              <a:rPr lang="ru-RU" sz="2400" b="1" dirty="0">
                <a:latin typeface="Palatino Linotype" panose="02040502050505030304" pitchFamily="18" charset="0"/>
              </a:rPr>
              <a:t>и </a:t>
            </a:r>
            <a:r>
              <a:rPr lang="en-US" sz="2400" b="1" dirty="0">
                <a:latin typeface="Palatino Linotype" panose="02040502050505030304" pitchFamily="18" charset="0"/>
              </a:rPr>
              <a:t>(IV)</a:t>
            </a:r>
            <a:r>
              <a:rPr lang="ru-RU" sz="2400" b="1" dirty="0">
                <a:latin typeface="Palatino Linotype" panose="02040502050505030304" pitchFamily="18" charset="0"/>
              </a:rPr>
              <a:t> и воду:</a:t>
            </a:r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644" y="3589403"/>
            <a:ext cx="9986710" cy="212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0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1" y="1268363"/>
            <a:ext cx="11029615" cy="914400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HNO</a:t>
            </a:r>
            <a:r>
              <a:rPr lang="en-US" baseline="-25000" dirty="0">
                <a:latin typeface="Palatino Linotype" panose="02040502050505030304" pitchFamily="18" charset="0"/>
              </a:rPr>
              <a:t>3</a:t>
            </a:r>
            <a:r>
              <a:rPr lang="en-US" dirty="0">
                <a:latin typeface="Palatino Linotype" panose="02040502050505030304" pitchFamily="18" charset="0"/>
              </a:rPr>
              <a:t>,</a:t>
            </a:r>
            <a:r>
              <a:rPr lang="ru-RU" dirty="0">
                <a:latin typeface="Palatino Linotype" panose="02040502050505030304" pitchFamily="18" charset="0"/>
              </a:rPr>
              <a:t> амины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ru-RU" dirty="0">
                <a:latin typeface="Palatino Linotype" panose="02040502050505030304" pitchFamily="18" charset="0"/>
              </a:rPr>
              <a:t>и </a:t>
            </a:r>
            <a:r>
              <a:rPr lang="en-US" dirty="0">
                <a:latin typeface="Palatino Linotype" panose="02040502050505030304" pitchFamily="18" charset="0"/>
              </a:rPr>
              <a:t>Nh</a:t>
            </a:r>
            <a:r>
              <a:rPr lang="en-US" baseline="-25000" dirty="0">
                <a:latin typeface="Palatino Linotype" panose="02040502050505030304" pitchFamily="18" charset="0"/>
              </a:rPr>
              <a:t>3</a:t>
            </a:r>
            <a:r>
              <a:rPr lang="ru-RU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1190" y="2271252"/>
            <a:ext cx="11029615" cy="2824316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Нитрование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000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*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Реакция Зинина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Получение нитроглицерина и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нитронафталина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Гидрирование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алкинов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Получение амидов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Реакции с участием реактива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Толленса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ru-RU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922818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848</TotalTime>
  <Words>282</Words>
  <Application>Microsoft Office PowerPoint</Application>
  <PresentationFormat>Широкоэкранный</PresentationFormat>
  <Paragraphs>97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Corbel</vt:lpstr>
      <vt:lpstr>Gill Sans MT</vt:lpstr>
      <vt:lpstr>Palatino Linotype</vt:lpstr>
      <vt:lpstr>Wingdings</vt:lpstr>
      <vt:lpstr>Wingdings 2</vt:lpstr>
      <vt:lpstr>Дивиденд</vt:lpstr>
      <vt:lpstr>Некоторые Реакции с участием h2so4, Nh3, hno3 &amp; Nh2–, –c≡n</vt:lpstr>
      <vt:lpstr>H2so4</vt:lpstr>
      <vt:lpstr>H2SO4 как катализатор</vt:lpstr>
      <vt:lpstr>Презентация PowerPoint</vt:lpstr>
      <vt:lpstr>Взаимодействие ацетилена с ацетоном</vt:lpstr>
      <vt:lpstr>Взаимодействие функциональных производных карбоновых кислот со спиртами под действием h2SO4:</vt:lpstr>
      <vt:lpstr>Окисление в кислой среде</vt:lpstr>
      <vt:lpstr>*Термическое разложение Щавелевой кислоты</vt:lpstr>
      <vt:lpstr>HNO3, амины и Nh3 </vt:lpstr>
      <vt:lpstr>Нитрование</vt:lpstr>
      <vt:lpstr>*Реакция Зинина</vt:lpstr>
      <vt:lpstr>Презентация PowerPoint</vt:lpstr>
      <vt:lpstr>Участие Nh3</vt:lpstr>
      <vt:lpstr>Реакции с участием реактива толленса</vt:lpstr>
      <vt:lpstr>Амиды и Нитрилы</vt:lpstr>
      <vt:lpstr>Амиды</vt:lpstr>
      <vt:lpstr>Нитриды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Реакции с косвенным или непосредственным участием Nh3, hno3 &amp; h2so4</dc:title>
  <dc:creator>Мария Егорова</dc:creator>
  <cp:lastModifiedBy>Мария Егорова</cp:lastModifiedBy>
  <cp:revision>30</cp:revision>
  <dcterms:created xsi:type="dcterms:W3CDTF">2017-02-13T13:58:38Z</dcterms:created>
  <dcterms:modified xsi:type="dcterms:W3CDTF">2017-02-14T04:25:35Z</dcterms:modified>
</cp:coreProperties>
</file>